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69576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4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4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1205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4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5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8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947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815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AB9D9EE-3FB6-4290-BF53-EE6D3F86369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ABF777F-B265-4E42-B226-4CF12D7CB4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294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7467" y="2092539"/>
            <a:ext cx="9736545" cy="2098226"/>
          </a:xfrm>
        </p:spPr>
        <p:txBody>
          <a:bodyPr/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классного руководителя с семьей в вопросах профилактики вредных привычек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4" y="4441188"/>
            <a:ext cx="6831673" cy="1086237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студентка группы 320Н1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Строчкова Татьяна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3491478"/>
            <a:ext cx="2985655" cy="298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3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9327"/>
            <a:ext cx="11222181" cy="14859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Можно выделить три основных направления работы школы по профилактике: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836" y="1953491"/>
            <a:ext cx="10668000" cy="4752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1)воспитательная работа 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— </a:t>
            </a:r>
            <a:r>
              <a:rPr lang="ru-RU" sz="2800" dirty="0">
                <a:latin typeface="Arial Black" panose="020B0A04020102020204" pitchFamily="34" charset="0"/>
              </a:rPr>
              <a:t>повышение культурного уровня, организация разумного использования досуга школьников, развитие сети кружков и факультативов.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2) оздоровительное воспитание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 - </a:t>
            </a:r>
            <a:r>
              <a:rPr lang="ru-RU" sz="2800" dirty="0">
                <a:latin typeface="Arial Black" panose="020B0A04020102020204" pitchFamily="34" charset="0"/>
              </a:rPr>
              <a:t>пропаганда здорового образа жизни, развитие физкультурного движения, искоренение вредных привычек. Реализуя работу в данном направлении, в школе проводятся мероприятия для учащихся, используются разнообразные формы работы: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53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4836" y="609599"/>
            <a:ext cx="9850581" cy="5721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)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Работа с родителями </a:t>
            </a:r>
            <a:r>
              <a:rPr lang="ru-RU" i="1" dirty="0">
                <a:latin typeface="Arial Black" panose="020B0A04020102020204" pitchFamily="34" charset="0"/>
              </a:rPr>
              <a:t>- </a:t>
            </a:r>
            <a:r>
              <a:rPr lang="ru-RU" dirty="0">
                <a:latin typeface="Arial Black" panose="020B0A04020102020204" pitchFamily="34" charset="0"/>
              </a:rPr>
              <a:t>здоровый образ жизни, которому учат школьника, должен находить каждодневную реализацию дома, то есть закрепляться, наполняться практическим содержанием. Поэтому школа организовывала тесное сотрудничество с родителями учащихся. Проводятся общешкольные родительские собрания по профилактике правонарушений, преступлений, пропаганде ЗОЖ, с участием специалистов КДН, психологов, медицинских работников, социального педагога.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Важной </a:t>
            </a:r>
            <a:r>
              <a:rPr lang="ru-RU" dirty="0">
                <a:latin typeface="Arial Black" panose="020B0A04020102020204" pitchFamily="34" charset="0"/>
              </a:rPr>
              <a:t>частью практической деятельности классного руководителя по поддержанию контактов с семьей, профилактике правонарушений среди обучающихся является регулярное личное посещение учащихся дома. Это наиболее распространённая и эффективная форма индивидуальной работы с родителями. Классный руководитель посещает семьи своих воспитанников, изучая на месте не только бытовые условия, но и характер организации семейного воспитания. Опытному наставнику многое могут рассказать сама атмосфера дома, отношения между членами семьи.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2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4" y="574964"/>
            <a:ext cx="11360726" cy="14859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Профилактика вредных привычек эффективна, повышения качества ЗОЖ, если: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1884219"/>
            <a:ext cx="9601200" cy="4835236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Применяются как традиционные, так и современные подходы в профилактической работе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Профилактическая </a:t>
            </a:r>
            <a:r>
              <a:rPr lang="ru-RU" sz="2400" dirty="0">
                <a:latin typeface="Arial Black" panose="020B0A04020102020204" pitchFamily="34" charset="0"/>
              </a:rPr>
              <a:t>работа проводится с учетом возрастных и индивидуальных особенностей детей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Детям </a:t>
            </a:r>
            <a:r>
              <a:rPr lang="ru-RU" sz="2400" dirty="0">
                <a:latin typeface="Arial Black" panose="020B0A04020102020204" pitchFamily="34" charset="0"/>
              </a:rPr>
              <a:t>и взрослым предоставлена объективная информация о </a:t>
            </a:r>
            <a:r>
              <a:rPr lang="ru-RU" sz="2400" dirty="0" err="1">
                <a:latin typeface="Arial Black" panose="020B0A04020102020204" pitchFamily="34" charset="0"/>
              </a:rPr>
              <a:t>психоактивных</a:t>
            </a:r>
            <a:r>
              <a:rPr lang="ru-RU" sz="2400" dirty="0">
                <a:latin typeface="Arial Black" panose="020B0A04020102020204" pitchFamily="34" charset="0"/>
              </a:rPr>
              <a:t> веществах; их воздействии на человека, последствиях применения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В </a:t>
            </a:r>
            <a:r>
              <a:rPr lang="ru-RU" sz="2400" dirty="0">
                <a:latin typeface="Arial Black" panose="020B0A04020102020204" pitchFamily="34" charset="0"/>
              </a:rPr>
              <a:t>процессе профилактической работы происходит формирование устойчиво-негативного личностного отношения к вредным привычкам, адекватной самооценки, навыков общения и </a:t>
            </a:r>
            <a:r>
              <a:rPr lang="ru-RU" sz="2400" dirty="0" err="1">
                <a:latin typeface="Arial Black" panose="020B0A04020102020204" pitchFamily="34" charset="0"/>
              </a:rPr>
              <a:t>саморегуляции</a:t>
            </a:r>
            <a:r>
              <a:rPr lang="ru-RU" sz="2400" dirty="0">
                <a:latin typeface="Arial Black" panose="020B0A04020102020204" pitchFamily="34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81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4727" y="332510"/>
            <a:ext cx="10737273" cy="17733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32510"/>
            <a:ext cx="10875819" cy="1485900"/>
          </a:xfrm>
        </p:spPr>
        <p:txBody>
          <a:bodyPr>
            <a:noAutofit/>
          </a:bodyPr>
          <a:lstStyle/>
          <a:p>
            <a:pPr algn="r"/>
            <a:r>
              <a:rPr lang="ru-RU" sz="2000" i="1" dirty="0">
                <a:latin typeface="Arial Black" panose="020B0A04020102020204" pitchFamily="34" charset="0"/>
              </a:rPr>
              <a:t>Человек приходит в этот мир не только для своего комфортного существования и личного счастья. Его ум, умения, опыт, вся его жизнь необходимы его детям, обществу, будущим поколениям.</a:t>
            </a:r>
            <a:br>
              <a:rPr lang="ru-RU" sz="2000" i="1" dirty="0">
                <a:latin typeface="Arial Black" panose="020B0A04020102020204" pitchFamily="34" charset="0"/>
              </a:rPr>
            </a:br>
            <a:r>
              <a:rPr lang="ru-RU" sz="2000" i="1" dirty="0">
                <a:latin typeface="Arial Black" panose="020B0A04020102020204" pitchFamily="34" charset="0"/>
              </a:rPr>
              <a:t>Достойным существование человека на земле помогает сделать здоровье, духовное и физическое, которое является главным </a:t>
            </a:r>
            <a:r>
              <a:rPr lang="ru-RU" sz="2000" i="1" dirty="0" smtClean="0">
                <a:latin typeface="Arial Black" panose="020B0A04020102020204" pitchFamily="34" charset="0"/>
              </a:rPr>
              <a:t>достоянием </a:t>
            </a:r>
            <a:r>
              <a:rPr lang="ru-RU" sz="2000" i="1" dirty="0">
                <a:latin typeface="Arial Black" panose="020B0A04020102020204" pitchFamily="34" charset="0"/>
              </a:rPr>
              <a:t>человека.</a:t>
            </a:r>
            <a:br>
              <a:rPr lang="ru-RU" sz="2000" i="1" dirty="0">
                <a:latin typeface="Arial Black" panose="020B0A04020102020204" pitchFamily="34" charset="0"/>
              </a:rPr>
            </a:b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1" y="2964874"/>
            <a:ext cx="7536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Нельзя рассматривать здоровье как элементарное отсутствие физических дефектов у человека или болезней. Устав Всемирной организации здравоохранения (ВОЗ) трактует понятие «здоровье» как «состояние полного социального и духовного благополучия».</a:t>
            </a:r>
          </a:p>
          <a:p>
            <a:pPr algn="ctr"/>
            <a:endParaRPr lang="ru-RU" sz="2400" b="1" dirty="0" smtClean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310" y="3131393"/>
            <a:ext cx="2511137" cy="25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0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07" y="2728378"/>
            <a:ext cx="9861411" cy="2852737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Классный руководитель содействует созданию благоприятных психолого-педагогических условий для индивидуального развития личности </a:t>
            </a:r>
            <a:r>
              <a:rPr lang="ru-RU" sz="2800" dirty="0" smtClean="0"/>
              <a:t>учащихся.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здоровье сберегающей деятельности: </a:t>
            </a:r>
            <a:r>
              <a:rPr lang="ru-RU" sz="2800" dirty="0"/>
              <a:t>воспитание ценностного отношения учащихся к собственному здоровью, стремление к здоровому образу жизни.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задача здоровье сберегающей деятельности </a:t>
            </a:r>
            <a:r>
              <a:rPr lang="ru-RU" sz="2800" dirty="0"/>
              <a:t>– формировать у учащихся умение противостоять и бороться с вредными привычками.</a:t>
            </a:r>
          </a:p>
        </p:txBody>
      </p:sp>
    </p:spTree>
    <p:extLst>
      <p:ext uri="{BB962C8B-B14F-4D97-AF65-F5344CB8AC3E}">
        <p14:creationId xmlns:p14="http://schemas.microsoft.com/office/powerpoint/2010/main" val="162736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398318"/>
            <a:ext cx="9698182" cy="1416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9546"/>
            <a:ext cx="10155382" cy="12954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2"/>
                </a:solidFill>
                <a:latin typeface="Arial Black" panose="020B0A04020102020204" pitchFamily="34" charset="0"/>
              </a:rPr>
              <a:t>Каждый классный руководитель применяет в профилактической работе с детьми формы, приёмы и методы, адекватные ситуации: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414155"/>
            <a:ext cx="9601200" cy="3806536"/>
          </a:xfrm>
        </p:spPr>
        <p:txBody>
          <a:bodyPr>
            <a:normAutofit lnSpcReduction="10000"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Индивидуальные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: </a:t>
            </a:r>
            <a:r>
              <a:rPr lang="ru-RU" sz="2400" b="1" dirty="0">
                <a:latin typeface="Arial Black" panose="020B0A04020102020204" pitchFamily="34" charset="0"/>
              </a:rPr>
              <a:t>такие как беседа, консультация, обмен мнениями, выполнение совместного поручения, оказание индивидуальной помощи, совместный поиск решения проблемы.</a:t>
            </a:r>
          </a:p>
          <a:p>
            <a:r>
              <a:rPr lang="ru-RU" sz="28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Групповые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: </a:t>
            </a:r>
            <a:r>
              <a:rPr lang="ru-RU" sz="2400" b="1" dirty="0">
                <a:latin typeface="Arial Black" panose="020B0A04020102020204" pitchFamily="34" charset="0"/>
              </a:rPr>
              <a:t>такие как советы дел, творческие группы, органы самоуправления.</a:t>
            </a:r>
          </a:p>
          <a:p>
            <a:r>
              <a:rPr lang="ru-RU" sz="28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Коллективные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: </a:t>
            </a:r>
            <a:r>
              <a:rPr lang="ru-RU" sz="2400" b="1" dirty="0">
                <a:latin typeface="Arial Black" panose="020B0A04020102020204" pitchFamily="34" charset="0"/>
              </a:rPr>
              <a:t>такие как коллективные дела, конкурсы, концерты, походы, слёты, соревнования, привлекает к общешкольным акциям.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398318"/>
            <a:ext cx="9698182" cy="1416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9546"/>
            <a:ext cx="10155382" cy="12954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2"/>
                </a:solidFill>
                <a:latin typeface="Arial Black" panose="020B0A04020102020204" pitchFamily="34" charset="0"/>
              </a:rPr>
              <a:t>Для эффективности внеклассной работы в этом направлении чаще всего используются следующие формы работы: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8582" y="1936174"/>
            <a:ext cx="9601200" cy="380653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 просмотр видеофильмов с последующим обсуждением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- обсуждение кинофильмов, которые отражают ситуации борьбы людей с собственными пороками и пути их преодоления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;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- изучение отношения взрослых к проблемам учащихся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- тематические викторины, классные часы, беседы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- выступление </a:t>
            </a:r>
            <a:r>
              <a:rPr lang="ru-RU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агибригад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- конкурсы на лучшее художественное произведение, направленное против вредных привычек человека и демонстрирующих силу человеческого духа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- выставки рисунков, акции в защиту человека от влияния вредных привычек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;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- интерактивные игры.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4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2029692"/>
            <a:ext cx="5430982" cy="1485900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chemeClr val="tx1"/>
                </a:solidFill>
                <a:latin typeface="Arial Black" panose="020B0A04020102020204" pitchFamily="34" charset="0"/>
              </a:rPr>
              <a:t>1 принцип</a:t>
            </a:r>
            <a:r>
              <a:rPr lang="ru-RU" u="sng" dirty="0">
                <a:solidFill>
                  <a:schemeClr val="tx1"/>
                </a:solidFill>
                <a:latin typeface="Arial Black" panose="020B0A04020102020204" pitchFamily="34" charset="0"/>
              </a:rPr>
              <a:t> -</a:t>
            </a:r>
            <a:r>
              <a:rPr lang="ru-RU" u="sng" dirty="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r>
              <a:rPr lang="ru-RU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комплексность</a:t>
            </a:r>
            <a:r>
              <a:rPr lang="ru-RU" u="sng" dirty="0">
                <a:solidFill>
                  <a:srgbClr val="C00000"/>
                </a:solidFill>
                <a:latin typeface="Arial Black" panose="020B0A04020102020204" pitchFamily="34" charset="0"/>
              </a:rPr>
              <a:t> - </a:t>
            </a:r>
            <a:r>
              <a:rPr lang="ru-RU" dirty="0">
                <a:latin typeface="Arial Black" panose="020B0A04020102020204" pitchFamily="34" charset="0"/>
              </a:rPr>
              <a:t>подразумевает комплексное взаимодействие органов и учреждений.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9964" y="2029692"/>
            <a:ext cx="5116945" cy="3837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57927" y="555873"/>
            <a:ext cx="89638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Комплексная  активная  профилактика и реабилитация: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3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708" y="332508"/>
            <a:ext cx="10903527" cy="6289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Arial Black" panose="020B0A04020102020204" pitchFamily="34" charset="0"/>
              </a:rPr>
              <a:t>2 принцип</a:t>
            </a:r>
            <a:r>
              <a:rPr lang="ru-RU" sz="2400" dirty="0">
                <a:latin typeface="Arial Black" panose="020B0A04020102020204" pitchFamily="34" charset="0"/>
              </a:rPr>
              <a:t> - </a:t>
            </a:r>
            <a:r>
              <a:rPr 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дифференцированность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 профилактических подходов: </a:t>
            </a:r>
            <a:r>
              <a:rPr lang="ru-RU" sz="2400" dirty="0">
                <a:latin typeface="Arial Black" panose="020B0A04020102020204" pitchFamily="34" charset="0"/>
              </a:rPr>
              <a:t>по возрасту, по ситуации, по степени наличия факторов риска, развития вредных привычек. Так, при планировании и реализации работы с младшими школьниками, основной целью ставим формирование негативного отношения к вредным привычкам, через воспитание мотивации здорового образа жизни.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25" y="3039881"/>
            <a:ext cx="6477002" cy="3582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484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092" y="250058"/>
            <a:ext cx="11499272" cy="5250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latin typeface="Arial Black" panose="020B0A04020102020204" pitchFamily="34" charset="0"/>
              </a:rPr>
              <a:t>3 принцип</a:t>
            </a:r>
            <a:r>
              <a:rPr lang="ru-RU" sz="2400" dirty="0">
                <a:latin typeface="Arial Black" panose="020B0A04020102020204" pitchFamily="34" charset="0"/>
              </a:rPr>
              <a:t> – </a:t>
            </a:r>
            <a:r>
              <a:rPr lang="ru-RU" sz="2400" b="1" u="sng" dirty="0" err="1">
                <a:solidFill>
                  <a:srgbClr val="C00000"/>
                </a:solidFill>
                <a:latin typeface="Arial Black" panose="020B0A04020102020204" pitchFamily="34" charset="0"/>
              </a:rPr>
              <a:t>аксиологичность</a:t>
            </a:r>
            <a:r>
              <a:rPr lang="ru-RU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>
                <a:latin typeface="Arial Black" panose="020B0A04020102020204" pitchFamily="34" charset="0"/>
              </a:rPr>
              <a:t>предполагает формирование у детей и подростков представлений о, здоровом образе жизни, законопослушности. Воспитание у ребенка готовности избежать приобщения к одурманиванию невозможно без осознания им личностной ценности здоровья, важности и необходимости соблюдения законов здорового образа жизни, овладения приемами и навыками сохранения и укрепления своего организма. С этой целью классный руководитель проводит различные беседы, посещение медико-педагогического центра, классные часы.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7" y="4143862"/>
            <a:ext cx="4031672" cy="2714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0823"/>
          <a:stretch/>
        </p:blipFill>
        <p:spPr>
          <a:xfrm>
            <a:off x="6511636" y="4143862"/>
            <a:ext cx="5167745" cy="2714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118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054" y="498765"/>
            <a:ext cx="10654145" cy="6359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latin typeface="Arial Black" panose="020B0A04020102020204" pitchFamily="34" charset="0"/>
              </a:rPr>
              <a:t>4 принцип</a:t>
            </a:r>
            <a:r>
              <a:rPr lang="ru-RU" sz="3200" dirty="0">
                <a:latin typeface="Arial Black" panose="020B0A04020102020204" pitchFamily="34" charset="0"/>
              </a:rPr>
              <a:t> – </a:t>
            </a:r>
            <a:r>
              <a:rPr lang="ru-RU" sz="32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многоаспектность</a:t>
            </a:r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,</a:t>
            </a:r>
            <a:r>
              <a:rPr lang="ru-RU" sz="3200" dirty="0">
                <a:latin typeface="Arial Black" panose="020B0A04020102020204" pitchFamily="34" charset="0"/>
              </a:rPr>
              <a:t> включает сочетание различных направлений целевой профилактической деятельности. Учитывая этот принцип.</a:t>
            </a:r>
          </a:p>
          <a:p>
            <a:pPr marL="0" indent="0">
              <a:buNone/>
            </a:pPr>
            <a:r>
              <a:rPr lang="ru-RU" sz="3200" i="1" dirty="0">
                <a:latin typeface="Arial Black" panose="020B0A04020102020204" pitchFamily="34" charset="0"/>
              </a:rPr>
              <a:t>5 принцип </a:t>
            </a:r>
            <a:r>
              <a:rPr lang="ru-RU" sz="3200" dirty="0">
                <a:latin typeface="Arial Black" panose="020B0A04020102020204" pitchFamily="34" charset="0"/>
              </a:rPr>
              <a:t>– </a:t>
            </a:r>
            <a:r>
              <a:rPr lang="ru-RU" sz="32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непрерывность</a:t>
            </a:r>
            <a:r>
              <a:rPr lang="ru-RU" sz="3200" u="sng" dirty="0">
                <a:solidFill>
                  <a:srgbClr val="C00000"/>
                </a:solidFill>
                <a:latin typeface="Arial Black" panose="020B0A04020102020204" pitchFamily="34" charset="0"/>
              </a:rPr>
              <a:t>,</a:t>
            </a:r>
            <a:r>
              <a:rPr lang="ru-RU" sz="3200" dirty="0">
                <a:latin typeface="Arial Black" panose="020B0A04020102020204" pitchFamily="34" charset="0"/>
              </a:rPr>
              <a:t> профилактическая работа не должна ограничиваться только временем пребывания ребенка в школе, что обеспечивается благодаря привлечению к работе системы дополнительного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9808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109</TotalTime>
  <Words>372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 Black</vt:lpstr>
      <vt:lpstr>Franklin Gothic Book</vt:lpstr>
      <vt:lpstr>Crop</vt:lpstr>
      <vt:lpstr>Взаимодействие классного руководителя с семьей в вопросах профилактики вредных привычек</vt:lpstr>
      <vt:lpstr>Человек приходит в этот мир не только для своего комфортного существования и личного счастья. Его ум, умения, опыт, вся его жизнь необходимы его детям, обществу, будущим поколениям. Достойным существование человека на земле помогает сделать здоровье, духовное и физическое, которое является главным достоянием человека. </vt:lpstr>
      <vt:lpstr>Классный руководитель содействует созданию благоприятных психолого-педагогических условий для индивидуального развития личности учащихся.    Основная цель здоровье сберегающей деятельности: воспитание ценностного отношения учащихся к собственному здоровью, стремление к здоровому образу жизни.  Главная задача здоровье сберегающей деятельности – формировать у учащихся умение противостоять и бороться с вредными привычками.</vt:lpstr>
      <vt:lpstr>Каждый классный руководитель применяет в профилактической работе с детьми формы, приёмы и методы, адекватные ситуации: </vt:lpstr>
      <vt:lpstr>Для эффективности внеклассной работы в этом направлении чаще всего используются следующие формы работы: </vt:lpstr>
      <vt:lpstr>1 принцип - комплексность - подразумевает комплексное взаимодействие органов и учреждений.</vt:lpstr>
      <vt:lpstr>Презентация PowerPoint</vt:lpstr>
      <vt:lpstr>Презентация PowerPoint</vt:lpstr>
      <vt:lpstr>Презентация PowerPoint</vt:lpstr>
      <vt:lpstr>Можно выделить три основных направления работы школы по профилактике:</vt:lpstr>
      <vt:lpstr>Презентация PowerPoint</vt:lpstr>
      <vt:lpstr>Профилактика вредных привычек эффективна, повышения качества ЗОЖ, если: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классного руководителя с семьей в вопросах профилактики вредных привычек</dc:title>
  <dc:creator>Пользователь</dc:creator>
  <cp:lastModifiedBy>Пользователь</cp:lastModifiedBy>
  <cp:revision>5</cp:revision>
  <dcterms:created xsi:type="dcterms:W3CDTF">2022-11-21T13:33:28Z</dcterms:created>
  <dcterms:modified xsi:type="dcterms:W3CDTF">2022-11-21T15:22:41Z</dcterms:modified>
</cp:coreProperties>
</file>